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327" r:id="rId4"/>
    <p:sldId id="258" r:id="rId5"/>
    <p:sldId id="287" r:id="rId6"/>
    <p:sldId id="288" r:id="rId7"/>
    <p:sldId id="289" r:id="rId8"/>
    <p:sldId id="290" r:id="rId9"/>
    <p:sldId id="291" r:id="rId10"/>
    <p:sldId id="292" r:id="rId11"/>
    <p:sldId id="293" r:id="rId12"/>
    <p:sldId id="328" r:id="rId13"/>
    <p:sldId id="329" r:id="rId14"/>
    <p:sldId id="318" r:id="rId15"/>
    <p:sldId id="319" r:id="rId16"/>
    <p:sldId id="320" r:id="rId17"/>
    <p:sldId id="321" r:id="rId18"/>
    <p:sldId id="322" r:id="rId19"/>
    <p:sldId id="323" r:id="rId20"/>
    <p:sldId id="324" r:id="rId21"/>
    <p:sldId id="260"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307" r:id="rId36"/>
    <p:sldId id="311" r:id="rId37"/>
    <p:sldId id="312" r:id="rId38"/>
    <p:sldId id="313" r:id="rId39"/>
    <p:sldId id="314" r:id="rId40"/>
    <p:sldId id="315" r:id="rId41"/>
    <p:sldId id="316" r:id="rId42"/>
    <p:sldId id="317" r:id="rId43"/>
    <p:sldId id="269"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p:scale>
          <a:sx n="95" d="100"/>
          <a:sy n="95" d="100"/>
        </p:scale>
        <p:origin x="-654" y="48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CA0995-C906-4468-8AEF-3B8C0F9DBF41}" type="datetimeFigureOut">
              <a:rPr lang="en-US" smtClean="0"/>
              <a:pPr/>
              <a:t>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CA0995-C906-4468-8AEF-3B8C0F9DBF41}" type="datetimeFigureOut">
              <a:rPr lang="en-US" smtClean="0"/>
              <a:pPr/>
              <a:t>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2CA0995-C906-4468-8AEF-3B8C0F9DBF41}" type="datetimeFigureOut">
              <a:rPr lang="en-US" smtClean="0"/>
              <a:pPr/>
              <a:t>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CA0995-C906-4468-8AEF-3B8C0F9DBF41}" type="datetimeFigureOut">
              <a:rPr lang="en-US" smtClean="0"/>
              <a:pPr/>
              <a:t>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CA0995-C906-4468-8AEF-3B8C0F9DBF41}" type="datetimeFigureOut">
              <a:rPr lang="en-US" smtClean="0"/>
              <a:pPr/>
              <a:t>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A4EE1D-D03A-4AF8-8C2F-84E15A65F9A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CA0995-C906-4468-8AEF-3B8C0F9DBF41}" type="datetimeFigureOut">
              <a:rPr lang="en-US" smtClean="0"/>
              <a:pPr/>
              <a:t>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4EE1D-D03A-4AF8-8C2F-84E15A65F9A0}"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22CA0995-C906-4468-8AEF-3B8C0F9DBF41}" type="datetimeFigureOut">
              <a:rPr lang="en-US" smtClean="0"/>
              <a:pPr/>
              <a:t>1/4/2020</a:t>
            </a:fld>
            <a:endParaRPr lang="en-US"/>
          </a:p>
        </p:txBody>
      </p:sp>
      <p:sp>
        <p:nvSpPr>
          <p:cNvPr id="9" name="Slide Number Placeholder 8"/>
          <p:cNvSpPr>
            <a:spLocks noGrp="1"/>
          </p:cNvSpPr>
          <p:nvPr>
            <p:ph type="sldNum" sz="quarter" idx="11"/>
          </p:nvPr>
        </p:nvSpPr>
        <p:spPr/>
        <p:txBody>
          <a:bodyPr/>
          <a:lstStyle/>
          <a:p>
            <a:fld id="{47A4EE1D-D03A-4AF8-8C2F-84E15A65F9A0}"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47A4EE1D-D03A-4AF8-8C2F-84E15A65F9A0}" type="slidenum">
              <a:rPr lang="en-US" smtClean="0"/>
              <a:pPr/>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22CA0995-C906-4468-8AEF-3B8C0F9DBF41}" type="datetimeFigureOut">
              <a:rPr lang="en-US" smtClean="0"/>
              <a:pPr/>
              <a:t>1/4/2020</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whknightz.herokuapp.com/"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whknightz.herokuapp.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33401"/>
            <a:ext cx="7543800" cy="1981199"/>
          </a:xfrm>
        </p:spPr>
        <p:txBody>
          <a:bodyPr/>
          <a:lstStyle/>
          <a:p>
            <a:pPr algn="ctr"/>
            <a:r>
              <a:rPr lang="en-US" sz="3600" b="1" dirty="0">
                <a:solidFill>
                  <a:schemeClr val="accent6">
                    <a:lumMod val="75000"/>
                  </a:schemeClr>
                </a:solidFill>
                <a:latin typeface="Calibri" pitchFamily="34" charset="0"/>
                <a:ea typeface="Verdana" panose="020B0604030504040204" pitchFamily="34" charset="0"/>
                <a:cs typeface="Calibri" pitchFamily="34" charset="0"/>
              </a:rPr>
              <a:t>HỌC VIỆN KỸ THUẬT QUÂN SỰ</a:t>
            </a:r>
            <a:br>
              <a:rPr lang="en-US" sz="3600" b="1" dirty="0">
                <a:solidFill>
                  <a:schemeClr val="accent6">
                    <a:lumMod val="75000"/>
                  </a:schemeClr>
                </a:solidFill>
                <a:latin typeface="Calibri" pitchFamily="34" charset="0"/>
                <a:ea typeface="Verdana" panose="020B0604030504040204" pitchFamily="34" charset="0"/>
                <a:cs typeface="Calibri" pitchFamily="34" charset="0"/>
              </a:rPr>
            </a:br>
            <a:r>
              <a:rPr lang="en-US" sz="2000" b="1" dirty="0" smtClean="0">
                <a:solidFill>
                  <a:schemeClr val="accent6">
                    <a:lumMod val="75000"/>
                  </a:schemeClr>
                </a:solidFill>
                <a:latin typeface="Calibri" pitchFamily="34" charset="0"/>
                <a:ea typeface="Verdana" panose="020B0604030504040204" pitchFamily="34" charset="0"/>
                <a:cs typeface="Calibri" pitchFamily="34" charset="0"/>
              </a:rPr>
              <a:t>CÔNG </a:t>
            </a:r>
            <a:r>
              <a:rPr lang="en-US" sz="2000" b="1" dirty="0">
                <a:solidFill>
                  <a:schemeClr val="accent6">
                    <a:lumMod val="75000"/>
                  </a:schemeClr>
                </a:solidFill>
                <a:latin typeface="Calibri" pitchFamily="34" charset="0"/>
                <a:ea typeface="Verdana" panose="020B0604030504040204" pitchFamily="34" charset="0"/>
                <a:cs typeface="Calibri" pitchFamily="34" charset="0"/>
              </a:rPr>
              <a:t>NGHỆ THÔNG TIN</a:t>
            </a:r>
            <a:r>
              <a:rPr lang="en-US" sz="3600" b="1" dirty="0">
                <a:solidFill>
                  <a:schemeClr val="accent6">
                    <a:lumMod val="75000"/>
                  </a:schemeClr>
                </a:solidFill>
                <a:latin typeface="Times New Roman" panose="02020603050405020304" pitchFamily="18" charset="0"/>
                <a:ea typeface="Verdana" panose="020B0604030504040204" pitchFamily="34" charset="0"/>
                <a:cs typeface="Times New Roman" panose="02020603050405020304" pitchFamily="18" charset="0"/>
              </a:rPr>
              <a:t/>
            </a:r>
            <a:br>
              <a:rPr lang="en-US" sz="3600" b="1" dirty="0">
                <a:solidFill>
                  <a:schemeClr val="accent6">
                    <a:lumMod val="75000"/>
                  </a:schemeClr>
                </a:solidFill>
                <a:latin typeface="Times New Roman" panose="02020603050405020304" pitchFamily="18" charset="0"/>
                <a:ea typeface="Verdana" panose="020B0604030504040204" pitchFamily="34" charset="0"/>
                <a:cs typeface="Times New Roman" panose="02020603050405020304" pitchFamily="18" charset="0"/>
              </a:rPr>
            </a:br>
            <a:endParaRPr lang="en-US" sz="3600" dirty="0"/>
          </a:p>
        </p:txBody>
      </p:sp>
      <p:sp>
        <p:nvSpPr>
          <p:cNvPr id="3" name="Subtitle 2"/>
          <p:cNvSpPr>
            <a:spLocks noGrp="1"/>
          </p:cNvSpPr>
          <p:nvPr>
            <p:ph type="subTitle" idx="1"/>
          </p:nvPr>
        </p:nvSpPr>
        <p:spPr>
          <a:xfrm>
            <a:off x="457200" y="2971800"/>
            <a:ext cx="7696200" cy="3048000"/>
          </a:xfrm>
        </p:spPr>
        <p:txBody>
          <a:bodyPr>
            <a:normAutofit lnSpcReduction="10000"/>
          </a:bodyPr>
          <a:lstStyle/>
          <a:p>
            <a:pPr algn="ctr"/>
            <a:r>
              <a:rPr lang="en-US" sz="3200" b="1" dirty="0" smtClean="0">
                <a:solidFill>
                  <a:schemeClr val="tx1"/>
                </a:solidFill>
                <a:latin typeface="Calibri" pitchFamily="34" charset="0"/>
                <a:ea typeface="Verdana" panose="020B0604030504040204" pitchFamily="34" charset="0"/>
                <a:cs typeface="Calibri" pitchFamily="34" charset="0"/>
              </a:rPr>
              <a:t>Đề </a:t>
            </a:r>
            <a:r>
              <a:rPr lang="en-US" sz="3200" b="1" dirty="0">
                <a:solidFill>
                  <a:schemeClr val="tx1"/>
                </a:solidFill>
                <a:latin typeface="Calibri" pitchFamily="34" charset="0"/>
                <a:ea typeface="Verdana" panose="020B0604030504040204" pitchFamily="34" charset="0"/>
                <a:cs typeface="Calibri" pitchFamily="34" charset="0"/>
              </a:rPr>
              <a:t>Tài : </a:t>
            </a:r>
            <a:r>
              <a:rPr lang="en-US" sz="3200" b="1" dirty="0" smtClean="0">
                <a:solidFill>
                  <a:schemeClr val="tx1"/>
                </a:solidFill>
                <a:latin typeface="Calibri" pitchFamily="34" charset="0"/>
                <a:ea typeface="Verdana" panose="020B0604030504040204" pitchFamily="34" charset="0"/>
                <a:cs typeface="Calibri" pitchFamily="34" charset="0"/>
              </a:rPr>
              <a:t>Xây dựng website Quản Lý Đặt Phòng Khách Sạn</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endParaRPr lang="en-US" sz="2400" b="1" dirty="0">
              <a:solidFill>
                <a:schemeClr val="tx1"/>
              </a:solidFill>
              <a:latin typeface="Calibri" pitchFamily="34" charset="0"/>
              <a:ea typeface="Verdana" panose="020B0604030504040204" pitchFamily="34" charset="0"/>
              <a:cs typeface="Calibri" pitchFamily="34" charset="0"/>
            </a:endParaRPr>
          </a:p>
          <a:p>
            <a:r>
              <a:rPr lang="en-US" sz="2400" b="1" dirty="0" smtClean="0">
                <a:solidFill>
                  <a:schemeClr val="tx1"/>
                </a:solidFill>
                <a:latin typeface="Calibri" pitchFamily="34" charset="0"/>
                <a:ea typeface="Verdana" panose="020B0604030504040204" pitchFamily="34" charset="0"/>
                <a:cs typeface="Calibri" pitchFamily="34" charset="0"/>
              </a:rPr>
              <a:t>Nhóm </a:t>
            </a:r>
            <a:r>
              <a:rPr lang="en-US" sz="2400" b="1" dirty="0">
                <a:solidFill>
                  <a:schemeClr val="tx1"/>
                </a:solidFill>
                <a:latin typeface="Calibri" pitchFamily="34" charset="0"/>
                <a:ea typeface="Verdana" panose="020B0604030504040204" pitchFamily="34" charset="0"/>
                <a:cs typeface="Calibri" pitchFamily="34" charset="0"/>
              </a:rPr>
              <a:t>: </a:t>
            </a:r>
            <a:r>
              <a:rPr lang="en-US" sz="2400" b="1" dirty="0" smtClean="0">
                <a:solidFill>
                  <a:schemeClr val="tx1"/>
                </a:solidFill>
                <a:latin typeface="Calibri" pitchFamily="34" charset="0"/>
                <a:ea typeface="Verdana" panose="020B0604030504040204" pitchFamily="34" charset="0"/>
                <a:cs typeface="Calibri" pitchFamily="34" charset="0"/>
              </a:rPr>
              <a:t>12</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Thành viên :  </a:t>
            </a:r>
            <a:r>
              <a:rPr lang="en-US" sz="2400" b="1" dirty="0" smtClean="0">
                <a:solidFill>
                  <a:schemeClr val="tx1"/>
                </a:solidFill>
                <a:latin typeface="Calibri" pitchFamily="34" charset="0"/>
                <a:ea typeface="Verdana" panose="020B0604030504040204" pitchFamily="34" charset="0"/>
                <a:cs typeface="Calibri" pitchFamily="34" charset="0"/>
              </a:rPr>
              <a:t>      - Nguyễn Ngọc Khánh</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		    - </a:t>
            </a:r>
            <a:r>
              <a:rPr lang="en-US" sz="2400" b="1" dirty="0" smtClean="0">
                <a:solidFill>
                  <a:schemeClr val="tx1"/>
                </a:solidFill>
                <a:latin typeface="Calibri" pitchFamily="34" charset="0"/>
                <a:ea typeface="Verdana" panose="020B0604030504040204" pitchFamily="34" charset="0"/>
                <a:cs typeface="Calibri" pitchFamily="34" charset="0"/>
              </a:rPr>
              <a:t>Lý Văn Chản</a:t>
            </a:r>
            <a:r>
              <a:rPr lang="en-US" sz="2400" b="1" dirty="0">
                <a:solidFill>
                  <a:schemeClr val="tx1"/>
                </a:solidFill>
                <a:latin typeface="Calibri" pitchFamily="34" charset="0"/>
                <a:ea typeface="Verdana" panose="020B0604030504040204" pitchFamily="34" charset="0"/>
                <a:cs typeface="Calibri" pitchFamily="34" charset="0"/>
              </a:rPr>
              <a:t/>
            </a:r>
            <a:br>
              <a:rPr lang="en-US" sz="2400" b="1" dirty="0">
                <a:solidFill>
                  <a:schemeClr val="tx1"/>
                </a:solidFill>
                <a:latin typeface="Calibri" pitchFamily="34" charset="0"/>
                <a:ea typeface="Verdana" panose="020B0604030504040204" pitchFamily="34" charset="0"/>
                <a:cs typeface="Calibri" pitchFamily="34" charset="0"/>
              </a:rPr>
            </a:br>
            <a:r>
              <a:rPr lang="en-US" sz="2400" b="1" dirty="0">
                <a:solidFill>
                  <a:schemeClr val="tx1"/>
                </a:solidFill>
                <a:latin typeface="Calibri" pitchFamily="34" charset="0"/>
                <a:ea typeface="Verdana" panose="020B0604030504040204" pitchFamily="34" charset="0"/>
                <a:cs typeface="Calibri" pitchFamily="34" charset="0"/>
              </a:rPr>
              <a:t>		    - </a:t>
            </a:r>
            <a:r>
              <a:rPr lang="en-US" sz="2400" b="1" dirty="0" smtClean="0">
                <a:solidFill>
                  <a:schemeClr val="tx1"/>
                </a:solidFill>
                <a:latin typeface="Calibri" pitchFamily="34" charset="0"/>
                <a:ea typeface="Verdana" panose="020B0604030504040204" pitchFamily="34" charset="0"/>
                <a:cs typeface="Calibri" pitchFamily="34" charset="0"/>
              </a:rPr>
              <a:t>Bùi Đình Thủy</a:t>
            </a:r>
            <a:r>
              <a:rPr lang="en-US" sz="5400" b="1" dirty="0">
                <a:solidFill>
                  <a:schemeClr val="tx1"/>
                </a:solidFill>
                <a:latin typeface="Calibri" pitchFamily="34" charset="0"/>
                <a:ea typeface="Verdana" panose="020B0604030504040204" pitchFamily="34" charset="0"/>
                <a:cs typeface="Calibri" pitchFamily="34" charset="0"/>
              </a:rPr>
              <a:t/>
            </a:r>
            <a:br>
              <a:rPr lang="en-US" sz="5400" b="1" dirty="0">
                <a:solidFill>
                  <a:schemeClr val="tx1"/>
                </a:solidFill>
                <a:latin typeface="Calibri" pitchFamily="34" charset="0"/>
                <a:ea typeface="Verdana" panose="020B0604030504040204" pitchFamily="34" charset="0"/>
                <a:cs typeface="Calibri" pitchFamily="34" charset="0"/>
              </a:rPr>
            </a:br>
            <a:endParaRPr lang="en-US" dirty="0">
              <a:latin typeface="Calibri" pitchFamily="34" charset="0"/>
              <a:cs typeface="Calibri" pitchFamily="34" charset="0"/>
            </a:endParaRPr>
          </a:p>
        </p:txBody>
      </p:sp>
    </p:spTree>
    <p:extLst>
      <p:ext uri="{BB962C8B-B14F-4D97-AF65-F5344CB8AC3E}">
        <p14:creationId xmlns:p14="http://schemas.microsoft.com/office/powerpoint/2010/main" xmlns="" val="27313969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Tại sao dùng PrimeFaces?</a:t>
            </a:r>
            <a:endParaRPr lang="en-US" dirty="0" smtClean="0"/>
          </a:p>
          <a:p>
            <a:pPr lvl="0"/>
            <a:r>
              <a:rPr lang="en-US" dirty="0" smtClean="0"/>
              <a:t>JSF xử lý AJAX rất mạnh, nhưng với PrimeFaces khả năng xử lý ấy còn mạnh mẽ hơn ở mức từng component, tùy chỉnh linh hoạt…</a:t>
            </a:r>
          </a:p>
          <a:p>
            <a:pPr lvl="0"/>
            <a:r>
              <a:rPr lang="en-US" dirty="0" smtClean="0"/>
              <a:t>Đơn giản và hiệu suất: PrimeFaces rất nhẹ, cấu hình đơn giản</a:t>
            </a:r>
          </a:p>
          <a:p>
            <a:pPr lvl="0"/>
            <a:r>
              <a:rPr lang="en-US" dirty="0" smtClean="0"/>
              <a:t>Dễ sử dụng</a:t>
            </a:r>
          </a:p>
          <a:p>
            <a:pPr lvl="0"/>
            <a:r>
              <a:rPr lang="en-US" dirty="0" smtClean="0"/>
              <a:t>Cộng đồng lớn</a:t>
            </a:r>
          </a:p>
          <a:p>
            <a:pPr lvl="0"/>
            <a:r>
              <a:rPr lang="en-US" dirty="0" smtClean="0"/>
              <a:t>Kết hợp với Spring: Được Spring khuyên dùng trong các ứng dụng Spring – JSF</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JDBC là gì?</a:t>
            </a:r>
            <a:endParaRPr lang="en-US" dirty="0" smtClean="0"/>
          </a:p>
          <a:p>
            <a:pPr lvl="0"/>
            <a:r>
              <a:rPr lang="en-US" dirty="0" smtClean="0"/>
              <a:t>Java JDBC là một java API được sử dụng để kết nối và thực hiện truy vấn với cơ sở dữ liệu. JDBC API sử dụng trình điều khiển jdbc để kết nối với cơ sở dữ liệu.</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400" b="1" dirty="0" smtClean="0"/>
              <a:t>Trong Project:</a:t>
            </a:r>
          </a:p>
          <a:p>
            <a:r>
              <a:rPr lang="en-US" dirty="0" smtClean="0"/>
              <a:t>Package bean: Lưu các Bean:</a:t>
            </a:r>
          </a:p>
          <a:p>
            <a:pPr lvl="1"/>
            <a:r>
              <a:rPr lang="en-US" dirty="0" smtClean="0"/>
              <a:t>BeanKhachSan, BeanLoaiKhachSan, BeanThanhPho, BeanPhong, BeanTaiKhoan để lưu các thông tin hiển thị của Khách Sạn, Loại Khách Sạn... Trên view và trang Admin</a:t>
            </a:r>
          </a:p>
          <a:p>
            <a:pPr lvl="1"/>
            <a:r>
              <a:rPr lang="en-US" dirty="0" smtClean="0"/>
              <a:t>BeanNguoiDung để lưu các thông tin đăng nhập của người dùng và các hàm chuyển hướng liên quan đến người dùng như Đăng Ký, Đăng Nhập, xem Lịch Sử, Cá Nhân...</a:t>
            </a:r>
          </a:p>
          <a:p>
            <a:pPr lvl="1"/>
            <a:r>
              <a:rPr lang="en-US" dirty="0" smtClean="0"/>
              <a:t>BeanNavigation chủ yếu để lưu các thông tin chuyển hướng trang như Tìm Kiếm, sang trang danh sách khách sạn, sang trang thông tin khách sạn, đặt phòng, lọc khách sạn</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400" b="1" dirty="0" smtClean="0"/>
              <a:t>Trong Project:</a:t>
            </a:r>
          </a:p>
          <a:p>
            <a:r>
              <a:rPr lang="en-US" dirty="0" smtClean="0"/>
              <a:t>Package dao: Các class hỗ trợ kết nối CSDL bằng JDBC</a:t>
            </a:r>
          </a:p>
          <a:p>
            <a:r>
              <a:rPr lang="en-US" dirty="0" smtClean="0"/>
              <a:t>Package filter: Class MyFilter để kiểm tra Cookie và kiểm tra bảo mật</a:t>
            </a:r>
          </a:p>
          <a:p>
            <a:r>
              <a:rPr lang="en-US" dirty="0" smtClean="0"/>
              <a:t>Package model: Các Model chứa thông tin của dữ liệu</a:t>
            </a:r>
          </a:p>
          <a:p>
            <a:r>
              <a:rPr lang="en-US" dirty="0" smtClean="0"/>
              <a:t>Package msg: Class Message chứa các hàm phục vụ hiển thị message</a:t>
            </a:r>
          </a:p>
          <a:p>
            <a:r>
              <a:rPr lang="en-US" dirty="0" smtClean="0"/>
              <a:t>Package util: Các Class tiện ích như so sánh ngày, chuyển chữ có dấu về không dấu phục vụ tìm kiếm</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400" b="1" dirty="0" smtClean="0"/>
              <a:t>Giải thích </a:t>
            </a:r>
            <a:r>
              <a:rPr lang="en-US" sz="2400" b="1" dirty="0" smtClean="0"/>
              <a:t>các </a:t>
            </a:r>
            <a:r>
              <a:rPr lang="en-US" sz="2400" b="1" dirty="0" smtClean="0"/>
              <a:t>@Annotation</a:t>
            </a:r>
          </a:p>
          <a:p>
            <a:pPr>
              <a:buNone/>
            </a:pPr>
            <a:endParaRPr lang="en-US" sz="2400" b="1" dirty="0" smtClean="0"/>
          </a:p>
          <a:p>
            <a:r>
              <a:rPr lang="en-US" dirty="0" smtClean="0"/>
              <a:t>ApplicationScoped</a:t>
            </a:r>
            <a:r>
              <a:rPr lang="en-US" dirty="0" smtClean="0"/>
              <a:t>: Tất cả các bean này sẽ được khởi tạo khi ứng dụng web chạy, nó đi theo server, nghĩa là mỗi server chỉ tồn tại một bean có tên như vậy</a:t>
            </a:r>
          </a:p>
          <a:p>
            <a:endParaRPr lang="en-US" dirty="0" smtClean="0"/>
          </a:p>
          <a:p>
            <a:r>
              <a:rPr lang="en-US" dirty="0" smtClean="0"/>
              <a:t>SessionScoped: Đi theo session, mỗi khi một trình duyệt vào web thì tất cả các bean này được khởi tạo đi theo phiên làm việc đó, mất đi khi trình duyệt đó tắt hoặc hết thời gian, nghĩa là mỗi trình duyệt có một bean riêng</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400" b="1" dirty="0" smtClean="0"/>
              <a:t>Giải thích các @</a:t>
            </a:r>
            <a:r>
              <a:rPr lang="en-US" sz="2400" b="1" dirty="0" smtClean="0"/>
              <a:t>Annotation</a:t>
            </a:r>
          </a:p>
          <a:p>
            <a:pPr>
              <a:buNone/>
            </a:pPr>
            <a:endParaRPr lang="en-US" sz="2400" dirty="0" smtClean="0"/>
          </a:p>
          <a:p>
            <a:r>
              <a:rPr lang="en-US" dirty="0" smtClean="0"/>
              <a:t>Các </a:t>
            </a:r>
            <a:r>
              <a:rPr lang="en-US" dirty="0" smtClean="0"/>
              <a:t>bean như BeanKhachSan, BeanLoaiKhachSan, BeanThanhPho chỉ để hiển thị cho người dùng, ai cũng thấy như nhau nên để ApplicaionScoped, mục đích chính để tiết kiệm </a:t>
            </a:r>
          </a:p>
          <a:p>
            <a:pPr>
              <a:buNone/>
            </a:pPr>
            <a:endParaRPr lang="en-US" dirty="0" smtClean="0"/>
          </a:p>
          <a:p>
            <a:r>
              <a:rPr lang="en-US" dirty="0" smtClean="0"/>
              <a:t>BeanNavigation, BeanNguoiDung lưu các thông tin người dùng, mỗi người một khác nên để SessionScoped</a:t>
            </a:r>
          </a:p>
          <a:p>
            <a:pPr>
              <a:buNone/>
            </a:pPr>
            <a:endParaRPr lang="en-US" dirty="0" smtClean="0"/>
          </a:p>
          <a:p>
            <a:r>
              <a:rPr lang="en-US" dirty="0" smtClean="0"/>
              <a:t>Mỗi thuộc tính trong Bean cần có hàm get, set tương ứng để có thể truy cập từ các View, trong view có thể sử dụng #{tên bean. tên thành phần} để truy cập đến các thành phần trong bean</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400" b="1" dirty="0" smtClean="0"/>
              <a:t>VD:</a:t>
            </a:r>
          </a:p>
          <a:p>
            <a:r>
              <a:rPr lang="en-US" dirty="0" smtClean="0"/>
              <a:t>Trong view dsKhachSan, để hiện thị toàn bộ khách sạn thì cần một BeanNavigation lưu lại danh sách các khách sạn thỏa mãn từ khóa tìm kiếm, sau đó trong view chỉ cần dùng một p:dataList để show các khách sạn đó ra:</a:t>
            </a:r>
            <a:br>
              <a:rPr lang="en-US" dirty="0" smtClean="0"/>
            </a:br>
            <a:endParaRPr lang="en-US" dirty="0" smtClean="0"/>
          </a:p>
          <a:p>
            <a:r>
              <a:rPr lang="en-US" sz="2000" dirty="0" smtClean="0">
                <a:latin typeface="Consolas" pitchFamily="49" charset="0"/>
                <a:cs typeface="Consolas" pitchFamily="49" charset="0"/>
              </a:rPr>
              <a:t>&lt;p:dataList value="#{beanNavigation.listKhachSan}" var="item"&gt;</a:t>
            </a:r>
          </a:p>
          <a:p>
            <a:r>
              <a:rPr lang="en-US" sz="2000" dirty="0" smtClean="0">
                <a:latin typeface="Consolas" pitchFamily="49" charset="0"/>
                <a:cs typeface="Consolas" pitchFamily="49" charset="0"/>
              </a:rPr>
              <a:t>	&lt;p:outputLabel value="#{item.ten}/&gt;</a:t>
            </a:r>
          </a:p>
          <a:p>
            <a:r>
              <a:rPr lang="en-US" sz="2000" dirty="0" smtClean="0">
                <a:latin typeface="Consolas" pitchFamily="49" charset="0"/>
                <a:cs typeface="Consolas" pitchFamily="49" charset="0"/>
              </a:rPr>
              <a:t>&lt;/p:dataList&gt;</a:t>
            </a:r>
            <a:endParaRPr lang="en-US" sz="2000" dirty="0">
              <a:latin typeface="Consolas" pitchFamily="49" charset="0"/>
              <a:cs typeface="Consolas" pitchFamily="49" charset="0"/>
            </a:endParaRPr>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20000"/>
          </a:bodyPr>
          <a:lstStyle/>
          <a:p>
            <a:r>
              <a:rPr lang="en-US" dirty="0" smtClean="0"/>
              <a:t>Để có thể lưu lại thông tin một tài khoản sau khi chọn cập nhật trong view caNhan, cần sử dụng các p:inputText kết hợp với p:commandButton lồng vào trong một h:form</a:t>
            </a:r>
          </a:p>
          <a:p>
            <a:pPr>
              <a:buNone/>
            </a:pPr>
            <a:endParaRPr lang="en-US" dirty="0" smtClean="0"/>
          </a:p>
          <a:p>
            <a:pPr>
              <a:buNone/>
            </a:pPr>
            <a:r>
              <a:rPr lang="en-US" dirty="0" smtClean="0">
                <a:latin typeface="Consolas" pitchFamily="49" charset="0"/>
                <a:cs typeface="Consolas" pitchFamily="49" charset="0"/>
              </a:rPr>
              <a:t>&lt;h:form&gt;</a:t>
            </a:r>
          </a:p>
          <a:p>
            <a:pPr>
              <a:buNone/>
            </a:pPr>
            <a:r>
              <a:rPr lang="en-US" dirty="0" smtClean="0">
                <a:latin typeface="Consolas" pitchFamily="49" charset="0"/>
                <a:cs typeface="Consolas" pitchFamily="49" charset="0"/>
              </a:rPr>
              <a:t>	&lt;p:inputText value="#{beanNguoiDung.taiKhoanDangNhap.hoTen}" /&gt;</a:t>
            </a:r>
          </a:p>
          <a:p>
            <a:pPr>
              <a:buNone/>
            </a:pPr>
            <a:r>
              <a:rPr lang="en-US" dirty="0" smtClean="0">
                <a:latin typeface="Consolas" pitchFamily="49" charset="0"/>
                <a:cs typeface="Consolas" pitchFamily="49" charset="0"/>
              </a:rPr>
              <a:t>	&lt;p:inputText value="#{beanNguoiDung.taiKhoanDangNhap.matKhau}" /&gt;</a:t>
            </a:r>
          </a:p>
          <a:p>
            <a:pPr>
              <a:buNone/>
            </a:pPr>
            <a:r>
              <a:rPr lang="en-US" dirty="0" smtClean="0">
                <a:latin typeface="Consolas" pitchFamily="49" charset="0"/>
                <a:cs typeface="Consolas" pitchFamily="49" charset="0"/>
              </a:rPr>
              <a:t>	&lt;p:commandButton action="#{beanNguoiDung.capNhatThongTin()}" /&gt;</a:t>
            </a:r>
          </a:p>
          <a:p>
            <a:pPr>
              <a:buNone/>
            </a:pPr>
            <a:r>
              <a:rPr lang="en-US" dirty="0" smtClean="0">
                <a:latin typeface="Consolas" pitchFamily="49" charset="0"/>
                <a:cs typeface="Consolas" pitchFamily="49" charset="0"/>
              </a:rPr>
              <a:t>&lt;/h:form&gt;</a:t>
            </a:r>
          </a:p>
          <a:p>
            <a:pPr>
              <a:buNone/>
            </a:pPr>
            <a:endParaRPr lang="en-US" dirty="0" smtClean="0"/>
          </a:p>
          <a:p>
            <a:r>
              <a:rPr lang="en-US" dirty="0" smtClean="0"/>
              <a:t>Như vậy, sau khi bấm vào Button, biến taiKhoanDangNhap sẽ được lưu lại các thông tin trong inputText đồng thời hàm capNhatThongTin() trong beanNguoiDung sẽ được gọi</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lstStyle/>
          <a:p>
            <a:r>
              <a:rPr lang="en-US" b="1" dirty="0" smtClean="0"/>
              <a:t>JSF </a:t>
            </a:r>
            <a:r>
              <a:rPr lang="en-US" dirty="0" smtClean="0"/>
              <a:t>-</a:t>
            </a:r>
            <a:r>
              <a:rPr lang="en-US" b="1" dirty="0" smtClean="0"/>
              <a:t> </a:t>
            </a:r>
            <a:r>
              <a:rPr lang="en-US" dirty="0" smtClean="0"/>
              <a:t>Minh họa BeanTaiKhoan</a:t>
            </a:r>
          </a:p>
          <a:p>
            <a:endParaRPr lang="en-US" dirty="0"/>
          </a:p>
        </p:txBody>
      </p:sp>
      <p:pic>
        <p:nvPicPr>
          <p:cNvPr id="6" name="Picture 2"/>
          <p:cNvPicPr>
            <a:picLocks noChangeAspect="1" noChangeArrowheads="1"/>
          </p:cNvPicPr>
          <p:nvPr/>
        </p:nvPicPr>
        <p:blipFill>
          <a:blip r:embed="rId2"/>
          <a:srcRect/>
          <a:stretch>
            <a:fillRect/>
          </a:stretch>
        </p:blipFill>
        <p:spPr bwMode="auto">
          <a:xfrm>
            <a:off x="381000" y="2133600"/>
            <a:ext cx="7725370" cy="4343400"/>
          </a:xfrm>
          <a:prstGeom prst="rect">
            <a:avLst/>
          </a:prstGeom>
          <a:noFill/>
          <a:ln w="9525">
            <a:noFill/>
            <a:miter lim="800000"/>
            <a:headEnd/>
            <a:tailEnd/>
          </a:ln>
          <a:effectLst/>
        </p:spPr>
      </p:pic>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normAutofit/>
          </a:bodyPr>
          <a:lstStyle/>
          <a:p>
            <a:r>
              <a:rPr lang="en-US" sz="1700" b="1" dirty="0" smtClean="0"/>
              <a:t>Primefaces</a:t>
            </a:r>
            <a:r>
              <a:rPr lang="en-US" sz="1700" dirty="0" smtClean="0"/>
              <a:t> - </a:t>
            </a:r>
            <a:r>
              <a:rPr lang="en-US" sz="1700" dirty="0" smtClean="0"/>
              <a:t>Trong view dsKhachSan, có sử dụng các p:selectBooleanCheckbox kèm theo ajax cập nhật lại form:ds-khachsan để làm bộ lọc</a:t>
            </a:r>
          </a:p>
          <a:p>
            <a:endParaRPr lang="en-US" sz="1800" dirty="0" smtClean="0"/>
          </a:p>
          <a:p>
            <a:endParaRPr lang="en-US" sz="1800" dirty="0"/>
          </a:p>
        </p:txBody>
      </p:sp>
      <p:pic>
        <p:nvPicPr>
          <p:cNvPr id="18" name="Picture 17" descr="11.png"/>
          <p:cNvPicPr>
            <a:picLocks noChangeAspect="1"/>
          </p:cNvPicPr>
          <p:nvPr/>
        </p:nvPicPr>
        <p:blipFill>
          <a:blip r:embed="rId2"/>
          <a:stretch>
            <a:fillRect/>
          </a:stretch>
        </p:blipFill>
        <p:spPr>
          <a:xfrm>
            <a:off x="685800" y="2514600"/>
            <a:ext cx="7315200" cy="4112792"/>
          </a:xfrm>
          <a:prstGeom prst="rect">
            <a:avLst/>
          </a:prstGeom>
        </p:spPr>
      </p:pic>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b="1">
                <a:latin typeface="Times New Roman" panose="02020603050405020304" pitchFamily="18" charset="0"/>
                <a:cs typeface="Times New Roman" panose="02020603050405020304" pitchFamily="18" charset="0"/>
              </a:rPr>
              <a:t>TỔNG QUAN	</a:t>
            </a:r>
            <a:endParaRPr lang="en-US"/>
          </a:p>
        </p:txBody>
      </p:sp>
      <p:sp>
        <p:nvSpPr>
          <p:cNvPr id="3" name="Content Placeholder 2"/>
          <p:cNvSpPr>
            <a:spLocks noGrp="1"/>
          </p:cNvSpPr>
          <p:nvPr>
            <p:ph idx="1"/>
          </p:nvPr>
        </p:nvSpPr>
        <p:spPr/>
        <p:txBody>
          <a:bodyPr>
            <a:normAutofit/>
          </a:bodyPr>
          <a:lstStyle/>
          <a:p>
            <a:pPr marL="628650" indent="-514350" algn="just">
              <a:buClrTx/>
              <a:buFont typeface="+mj-lt"/>
              <a:buAutoNum type="romanUcPeriod"/>
            </a:pPr>
            <a:r>
              <a:rPr lang="en-US" sz="4000" dirty="0" smtClean="0">
                <a:latin typeface="Calibri" pitchFamily="34" charset="0"/>
                <a:cs typeface="Calibri" pitchFamily="34" charset="0"/>
              </a:rPr>
              <a:t> Phân Công Công Việc</a:t>
            </a:r>
          </a:p>
          <a:p>
            <a:pPr marL="628650" indent="-514350" algn="just">
              <a:buClrTx/>
              <a:buFont typeface="+mj-lt"/>
              <a:buAutoNum type="romanUcPeriod"/>
            </a:pPr>
            <a:r>
              <a:rPr lang="en-US" sz="4000" dirty="0" smtClean="0">
                <a:latin typeface="Calibri" pitchFamily="34" charset="0"/>
                <a:cs typeface="Calibri" pitchFamily="34" charset="0"/>
              </a:rPr>
              <a:t>Công </a:t>
            </a:r>
            <a:r>
              <a:rPr lang="en-US" sz="4000" dirty="0" smtClean="0">
                <a:latin typeface="Calibri" pitchFamily="34" charset="0"/>
                <a:cs typeface="Calibri" pitchFamily="34" charset="0"/>
              </a:rPr>
              <a:t>Nghệ Sử Dụng</a:t>
            </a:r>
          </a:p>
          <a:p>
            <a:pPr marL="628650" indent="-514350" algn="just">
              <a:buClrTx/>
              <a:buFont typeface="+mj-lt"/>
              <a:buAutoNum type="romanUcPeriod"/>
            </a:pPr>
            <a:r>
              <a:rPr lang="en-US" sz="4000" dirty="0" smtClean="0">
                <a:latin typeface="Calibri" pitchFamily="34" charset="0"/>
                <a:cs typeface="Calibri" pitchFamily="34" charset="0"/>
              </a:rPr>
              <a:t> </a:t>
            </a:r>
            <a:r>
              <a:rPr lang="en-US" sz="4000" dirty="0" smtClean="0">
                <a:latin typeface="Calibri" pitchFamily="34" charset="0"/>
                <a:cs typeface="Calibri" pitchFamily="34" charset="0"/>
              </a:rPr>
              <a:t>Các Thành Phần Chính</a:t>
            </a:r>
          </a:p>
          <a:p>
            <a:pPr marL="628650" indent="-514350" algn="just">
              <a:buClrTx/>
              <a:buFont typeface="+mj-lt"/>
              <a:buAutoNum type="romanUcPeriod"/>
            </a:pPr>
            <a:r>
              <a:rPr lang="en-US" sz="4000" dirty="0" smtClean="0">
                <a:latin typeface="Calibri" pitchFamily="34" charset="0"/>
                <a:cs typeface="Calibri" pitchFamily="34" charset="0"/>
              </a:rPr>
              <a:t> Chức Năng Người Dùng</a:t>
            </a:r>
          </a:p>
          <a:p>
            <a:pPr marL="628650" indent="-514350" algn="just">
              <a:buClrTx/>
              <a:buFont typeface="+mj-lt"/>
              <a:buAutoNum type="romanUcPeriod"/>
            </a:pPr>
            <a:r>
              <a:rPr lang="en-US" sz="4000" dirty="0" smtClean="0">
                <a:latin typeface="Calibri" pitchFamily="34" charset="0"/>
                <a:cs typeface="Calibri" pitchFamily="34" charset="0"/>
              </a:rPr>
              <a:t> Quản Trị Admin</a:t>
            </a:r>
          </a:p>
          <a:p>
            <a:pPr marL="628650" indent="-514350" algn="just">
              <a:buClrTx/>
              <a:buFont typeface="+mj-lt"/>
              <a:buAutoNum type="romanUcPeriod"/>
            </a:pPr>
            <a:r>
              <a:rPr lang="en-US" sz="4000" dirty="0" smtClean="0">
                <a:latin typeface="Calibri" pitchFamily="34" charset="0"/>
                <a:cs typeface="Calibri" pitchFamily="34" charset="0"/>
              </a:rPr>
              <a:t> Đánh giá, nhận xét</a:t>
            </a:r>
          </a:p>
        </p:txBody>
      </p:sp>
    </p:spTree>
    <p:extLst>
      <p:ext uri="{BB962C8B-B14F-4D97-AF65-F5344CB8AC3E}">
        <p14:creationId xmlns:p14="http://schemas.microsoft.com/office/powerpoint/2010/main" xmlns="" val="5453996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CÁC THÀNH PHẦN CHÍNH</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normAutofit/>
          </a:bodyPr>
          <a:lstStyle/>
          <a:p>
            <a:r>
              <a:rPr lang="en-US" sz="2000" b="1" dirty="0" smtClean="0"/>
              <a:t>JDBC</a:t>
            </a:r>
            <a:r>
              <a:rPr lang="en-US" sz="2000" dirty="0" smtClean="0"/>
              <a:t> – Các class trong package dao sử dụng JDBC để kết nối CSDL</a:t>
            </a:r>
          </a:p>
          <a:p>
            <a:endParaRPr lang="en-US" sz="1800" dirty="0" smtClean="0"/>
          </a:p>
          <a:p>
            <a:endParaRPr lang="en-US" sz="1800" dirty="0"/>
          </a:p>
        </p:txBody>
      </p:sp>
      <p:pic>
        <p:nvPicPr>
          <p:cNvPr id="7" name="Picture 6" descr="11.png"/>
          <p:cNvPicPr>
            <a:picLocks noChangeAspect="1"/>
          </p:cNvPicPr>
          <p:nvPr/>
        </p:nvPicPr>
        <p:blipFill>
          <a:blip r:embed="rId2"/>
          <a:stretch>
            <a:fillRect/>
          </a:stretch>
        </p:blipFill>
        <p:spPr>
          <a:xfrm>
            <a:off x="533400" y="2209800"/>
            <a:ext cx="7543800" cy="4241317"/>
          </a:xfrm>
          <a:prstGeom prst="rect">
            <a:avLst/>
          </a:prstGeom>
        </p:spPr>
      </p:pic>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lvl="0" indent="0">
              <a:buNone/>
            </a:pPr>
            <a:r>
              <a:rPr lang="en-US" sz="1800" dirty="0" smtClean="0"/>
              <a:t>Tại tất cả các View đều có thể bấm vào nút Đăng Nhập/ Đăng Ký (Primefaces - p:commandButton) ở góc phải của web khi chưa đăng nhập, nếu đăng nhập xong thì chuyển thành nút Đăng xuất (Primefaces - p:commandLink), nếu nhập không đúng thông tin sẽ có 1 thông báo (p:growl) xuất hiện</a:t>
            </a: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066800" y="2971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indent="0">
              <a:buNone/>
            </a:pPr>
            <a:r>
              <a:rPr lang="en-US" sz="1800" dirty="0" smtClean="0"/>
              <a:t>Khi Chọn Đăng Nhập/Đăng Ký đều sẽ có một Dialog hiện lên để nhập thông tin (Primefaces - p:dialog)</a:t>
            </a:r>
          </a:p>
          <a:p>
            <a:pPr marL="114300" lvl="0" indent="0" algn="just">
              <a:buNone/>
            </a:pPr>
            <a:endParaRPr lang="en-US" sz="1800" dirty="0" smtClean="0">
              <a:latin typeface="Calibri" pitchFamily="34" charset="0"/>
              <a:cs typeface="Calibri" pitchFamily="34" charset="0"/>
            </a:endParaRPr>
          </a:p>
        </p:txBody>
      </p:sp>
      <p:pic>
        <p:nvPicPr>
          <p:cNvPr id="5" name="Picture 4"/>
          <p:cNvPicPr/>
          <p:nvPr/>
        </p:nvPicPr>
        <p:blipFill>
          <a:blip r:embed="rId2"/>
          <a:srcRect/>
          <a:stretch>
            <a:fillRect/>
          </a:stretch>
        </p:blipFill>
        <p:spPr bwMode="auto">
          <a:xfrm>
            <a:off x="1143000" y="24384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indent="0">
              <a:buNone/>
            </a:pPr>
            <a:r>
              <a:rPr lang="en-US" sz="1800" dirty="0" smtClean="0"/>
              <a:t>Đăng nhập thành công nếu là Tài khoản Người dùng sẽ có thông báo đăng nhập thành công, không cần load lại trang (Primefaces - p:commandButton có ajax, khi đăng nhập thành công sẽ update lại p:growl và các button trên header), Nếu là Admin sẽ chuyển hướng sang trang quản trị</a:t>
            </a:r>
          </a:p>
          <a:p>
            <a:pPr marL="114300" lvl="0" indent="0" algn="just">
              <a:buNone/>
            </a:pP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143000" y="2971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r>
              <a:rPr lang="en-US" sz="1800" dirty="0" smtClean="0"/>
              <a:t>Tại trang chủ, Người dùng có các lựa chọn: Tìm kiếm theo tên thành phố: Nhập tên thành phố, chọn ngày đến, ngày trả phòng, và bấm Tìm, các khách sạn thỏa mãn sẽ được hiển thị tại trang Danh sách khách sạn, Ngoài ra người dùng còn có thể có các lựa chọn khác như hiển thị toàn bộ khách sạn thuộc một thành phố nào đó hay nhiều loại chỗ ở như Biệt thự, Resort, Nhà khách ...</a:t>
            </a:r>
          </a:p>
          <a:p>
            <a:pPr lvl="0"/>
            <a:endParaRPr lang="en-US" sz="1800" dirty="0" smtClean="0"/>
          </a:p>
          <a:p>
            <a:pPr lvl="0"/>
            <a:endParaRPr lang="en-US" sz="1800" dirty="0"/>
          </a:p>
        </p:txBody>
      </p:sp>
      <p:pic>
        <p:nvPicPr>
          <p:cNvPr id="4" name="Picture 3"/>
          <p:cNvPicPr/>
          <p:nvPr/>
        </p:nvPicPr>
        <p:blipFill>
          <a:blip r:embed="rId2"/>
          <a:srcRect/>
          <a:stretch>
            <a:fillRect/>
          </a:stretch>
        </p:blipFill>
        <p:spPr bwMode="auto">
          <a:xfrm>
            <a:off x="1219200" y="32004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marL="114300" lvl="0" indent="0" algn="just">
              <a:buNone/>
            </a:pPr>
            <a:r>
              <a:rPr lang="en-US" sz="1800" dirty="0" smtClean="0"/>
              <a:t>Sau khi tìm kiếm xong, danh sách các khách sạn thỏa mãn sẽ hiện ra (sử dụng Primefaces - p:dataList để hiển thị danh sách)</a:t>
            </a:r>
          </a:p>
          <a:p>
            <a:pPr marL="114300" lvl="0" indent="0" algn="just">
              <a:buNone/>
            </a:pPr>
            <a:endParaRPr lang="en-US" sz="1800" dirty="0" smtClean="0">
              <a:latin typeface="Calibri" pitchFamily="34" charset="0"/>
              <a:cs typeface="Calibri" pitchFamily="34" charset="0"/>
            </a:endParaRPr>
          </a:p>
        </p:txBody>
      </p:sp>
      <p:pic>
        <p:nvPicPr>
          <p:cNvPr id="4" name="Picture 3"/>
          <p:cNvPicPr/>
          <p:nvPr/>
        </p:nvPicPr>
        <p:blipFill>
          <a:blip r:embed="rId2"/>
          <a:srcRect/>
          <a:stretch>
            <a:fillRect/>
          </a:stretch>
        </p:blipFill>
        <p:spPr bwMode="auto">
          <a:xfrm>
            <a:off x="1219200" y="25146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Tại đây có thể sử dụng bộ lọc bên trái để lọc ra cách khách sạn mong muốn theo các tiêu chí như Xếp hạng, Loại khách sạn, Bữa ăn mà khách sạn hỗ trợ, Cách trung tâm thành phố bao nhiêu, Có giáp biển không (Sử dụng Primefaces - p:selectBooleanCheckbox kết hợp ajax để lọc, không cần load lại trang)</a:t>
            </a:r>
          </a:p>
          <a:p>
            <a:pPr lvl="0"/>
            <a:endParaRPr lang="en-US" sz="1800" dirty="0"/>
          </a:p>
        </p:txBody>
      </p:sp>
      <p:pic>
        <p:nvPicPr>
          <p:cNvPr id="4" name="Picture 3"/>
          <p:cNvPicPr/>
          <p:nvPr/>
        </p:nvPicPr>
        <p:blipFill>
          <a:blip r:embed="rId2"/>
          <a:srcRect/>
          <a:stretch>
            <a:fillRect/>
          </a:stretch>
        </p:blipFill>
        <p:spPr bwMode="auto">
          <a:xfrm>
            <a:off x="1143000" y="30480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Sau khi chọn xong khách sạn mong muốn, thông tin khách sạn đó sẽ hiện ra chi tiết bao gồm cả các loại phòng của khách sạn đó</a:t>
            </a:r>
          </a:p>
          <a:p>
            <a:pPr lvl="0"/>
            <a:endParaRPr lang="en-US" sz="1800" dirty="0"/>
          </a:p>
        </p:txBody>
      </p:sp>
      <p:pic>
        <p:nvPicPr>
          <p:cNvPr id="4" name="Picture 3"/>
          <p:cNvPicPr/>
          <p:nvPr/>
        </p:nvPicPr>
        <p:blipFill>
          <a:blip r:embed="rId2"/>
          <a:srcRect/>
          <a:stretch>
            <a:fillRect/>
          </a:stretch>
        </p:blipFill>
        <p:spPr bwMode="auto">
          <a:xfrm>
            <a:off x="1143000" y="2590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Tại đây, khách hàng muốn đặt khách sạn trong khoảng thời gian nào thì cần nhập thông tin vào các ô Ngày nhận phòng và Ngày trả phòng (p:datePicker)  rồi bấm Kiểm tra phòng trống, các Phòng trống trong khoảng thời gian đó sẽ hiện ra, khách hàng hài lòng với phòng nào thì bấm chọn đặt phòng đó</a:t>
            </a:r>
          </a:p>
          <a:p>
            <a:pPr lvl="0"/>
            <a:endParaRPr lang="en-US" sz="1800" dirty="0"/>
          </a:p>
        </p:txBody>
      </p:sp>
      <p:pic>
        <p:nvPicPr>
          <p:cNvPr id="4" name="Picture 3"/>
          <p:cNvPicPr/>
          <p:nvPr/>
        </p:nvPicPr>
        <p:blipFill>
          <a:blip r:embed="rId2"/>
          <a:srcRect/>
          <a:stretch>
            <a:fillRect/>
          </a:stretch>
        </p:blipFill>
        <p:spPr bwMode="auto">
          <a:xfrm>
            <a:off x="1219200" y="2971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Nếu khách hàng chưa đăng nhập thì có thể xem thông tin phòng nhưng không thể đặt phòng mà cần đăng nhập trước, sau khi đặt phòng, phòng được đặt đã được sử dụng trong khoảng thời gian đặt phòng nên đương nhiên sẽ biến mất, có thể chuyển sang Lịch sử đặt phòng để xem thông tin các phòng đã đặt bao gồm cả các phòng đã hủy đặt</a:t>
            </a:r>
          </a:p>
          <a:p>
            <a:pPr lvl="0"/>
            <a:endParaRPr lang="en-US" sz="1800" dirty="0"/>
          </a:p>
        </p:txBody>
      </p:sp>
      <p:pic>
        <p:nvPicPr>
          <p:cNvPr id="4" name="Picture 3"/>
          <p:cNvPicPr/>
          <p:nvPr/>
        </p:nvPicPr>
        <p:blipFill>
          <a:blip r:embed="rId2"/>
          <a:srcRect/>
          <a:stretch>
            <a:fillRect/>
          </a:stretch>
        </p:blipFill>
        <p:spPr bwMode="auto">
          <a:xfrm>
            <a:off x="1219200" y="32004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PHÂN CÔNG CÔNG VIỆC</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sz="2800" dirty="0" smtClean="0"/>
              <a:t>Nguyễn Ngọc </a:t>
            </a:r>
            <a:r>
              <a:rPr lang="en-US" sz="2800" dirty="0" smtClean="0"/>
              <a:t>Khánh</a:t>
            </a:r>
          </a:p>
          <a:p>
            <a:pPr lvl="1"/>
            <a:r>
              <a:rPr lang="en-US" sz="2400" dirty="0" smtClean="0"/>
              <a:t>Xây </a:t>
            </a:r>
            <a:r>
              <a:rPr lang="en-US" sz="2400" dirty="0" smtClean="0"/>
              <a:t>dựng trang quản trị Admin, thêm sửa xóa Thành phố, Khách sạn, Tài </a:t>
            </a:r>
            <a:r>
              <a:rPr lang="en-US" sz="2400" dirty="0" smtClean="0"/>
              <a:t>khoản, Loại Khách Sạn, Phòng</a:t>
            </a:r>
            <a:endParaRPr lang="en-US" sz="2400" dirty="0" smtClean="0">
              <a:latin typeface="Calibri" pitchFamily="34" charset="0"/>
              <a:cs typeface="Calibri" pitchFamily="34" charset="0"/>
            </a:endParaRPr>
          </a:p>
          <a:p>
            <a:r>
              <a:rPr lang="en-US" sz="3000" dirty="0" smtClean="0"/>
              <a:t>Lý </a:t>
            </a:r>
            <a:r>
              <a:rPr lang="en-US" sz="3000" dirty="0" smtClean="0"/>
              <a:t>Văn </a:t>
            </a:r>
            <a:r>
              <a:rPr lang="en-US" sz="3000" dirty="0" smtClean="0"/>
              <a:t>Chản</a:t>
            </a:r>
          </a:p>
          <a:p>
            <a:pPr lvl="1"/>
            <a:r>
              <a:rPr lang="en-US" sz="2400" dirty="0" smtClean="0"/>
              <a:t>Xây </a:t>
            </a:r>
            <a:r>
              <a:rPr lang="en-US" sz="2400" dirty="0" smtClean="0"/>
              <a:t>dựng các trang liên quan đến </a:t>
            </a:r>
            <a:r>
              <a:rPr lang="en-US" sz="2400" dirty="0" smtClean="0"/>
              <a:t>hiển thị thông tin khách </a:t>
            </a:r>
            <a:r>
              <a:rPr lang="en-US" sz="2400" dirty="0" smtClean="0"/>
              <a:t>sạn như Trang chủ, Danh sách khách sạn, Chi tiết khách </a:t>
            </a:r>
            <a:r>
              <a:rPr lang="en-US" sz="2400" dirty="0" smtClean="0"/>
              <a:t>sạn</a:t>
            </a:r>
          </a:p>
          <a:p>
            <a:r>
              <a:rPr lang="en-US" sz="3000" dirty="0" smtClean="0"/>
              <a:t>Bùi Đình </a:t>
            </a:r>
            <a:r>
              <a:rPr lang="en-US" sz="3000" dirty="0" smtClean="0"/>
              <a:t>Thủy</a:t>
            </a:r>
          </a:p>
          <a:p>
            <a:pPr lvl="1">
              <a:buFont typeface="Wingdings" pitchFamily="2" charset="2"/>
              <a:buChar char="§"/>
            </a:pPr>
            <a:r>
              <a:rPr lang="en-US" sz="2400" dirty="0" smtClean="0"/>
              <a:t>Xây </a:t>
            </a:r>
            <a:r>
              <a:rPr lang="en-US" sz="2400" dirty="0" smtClean="0"/>
              <a:t>dựng các trang về người dùng như Đăng ký, Đăng nhập, Trang cá nhân</a:t>
            </a:r>
            <a:endParaRPr lang="en-US" sz="2400" dirty="0" smtClean="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Trong Lịch sử, các thông tin đặt phòng chi tiết từ trước đến nay sẽ được hiển thị, tại đây, nếu phòng đó chưa quá hạn đặt thì có thể hủy (sử dụng Primefaces - p:dataList kết hợp với p:commandButton để hiển thị)</a:t>
            </a:r>
          </a:p>
          <a:p>
            <a:pPr lvl="0"/>
            <a:endParaRPr lang="en-US" sz="1800" dirty="0"/>
          </a:p>
        </p:txBody>
      </p:sp>
      <p:pic>
        <p:nvPicPr>
          <p:cNvPr id="4" name="Picture 3"/>
          <p:cNvPicPr/>
          <p:nvPr/>
        </p:nvPicPr>
        <p:blipFill>
          <a:blip r:embed="rId2"/>
          <a:srcRect/>
          <a:stretch>
            <a:fillRect/>
          </a:stretch>
        </p:blipFill>
        <p:spPr bwMode="auto">
          <a:xfrm>
            <a:off x="1295400" y="27432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Khi hủy đặt phòng sẽ có yêu cầu xác nhận trước (p:confirmDialog)</a:t>
            </a:r>
          </a:p>
          <a:p>
            <a:pPr lvl="0"/>
            <a:endParaRPr lang="en-US" sz="1800" dirty="0"/>
          </a:p>
        </p:txBody>
      </p:sp>
      <p:pic>
        <p:nvPicPr>
          <p:cNvPr id="4" name="Picture 3"/>
          <p:cNvPicPr/>
          <p:nvPr/>
        </p:nvPicPr>
        <p:blipFill>
          <a:blip r:embed="rId2"/>
          <a:srcRect/>
          <a:stretch>
            <a:fillRect/>
          </a:stretch>
        </p:blipFill>
        <p:spPr bwMode="auto">
          <a:xfrm>
            <a:off x="1143000" y="25146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Ngoài ra, nếu khách hàng muốn cập nhật thông tin cá nhân của mình thì có thể vào mục Cá Nhân, tuy nhiên nếu chưa đăng nhập mà bấm vào Cá Nhân thì trang web sẽ yêu cầu đăng nhập trước</a:t>
            </a:r>
          </a:p>
          <a:p>
            <a:pPr lvl="0"/>
            <a:endParaRPr lang="en-US" sz="1800" dirty="0"/>
          </a:p>
        </p:txBody>
      </p:sp>
      <p:pic>
        <p:nvPicPr>
          <p:cNvPr id="5" name="Picture 4"/>
          <p:cNvPicPr/>
          <p:nvPr/>
        </p:nvPicPr>
        <p:blipFill>
          <a:blip r:embed="rId2"/>
          <a:srcRect/>
          <a:stretch>
            <a:fillRect/>
          </a:stretch>
        </p:blipFill>
        <p:spPr bwMode="auto">
          <a:xfrm>
            <a:off x="1143000" y="27432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Trang cá nhân, tại đây có thể sửa đổi các thông tin của bản thân</a:t>
            </a:r>
          </a:p>
          <a:p>
            <a:pPr lvl="0"/>
            <a:endParaRPr lang="en-US" sz="1800" dirty="0" smtClean="0"/>
          </a:p>
          <a:p>
            <a:pPr lvl="0"/>
            <a:endParaRPr lang="en-US" sz="1800" dirty="0"/>
          </a:p>
        </p:txBody>
      </p:sp>
      <p:pic>
        <p:nvPicPr>
          <p:cNvPr id="4" name="Picture 3"/>
          <p:cNvPicPr/>
          <p:nvPr/>
        </p:nvPicPr>
        <p:blipFill>
          <a:blip r:embed="rId2"/>
          <a:srcRect/>
          <a:stretch>
            <a:fillRect/>
          </a:stretch>
        </p:blipFill>
        <p:spPr bwMode="auto">
          <a:xfrm>
            <a:off x="1219200" y="23622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CHỨC NĂNG NGƯỜI DÙNG</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1800" dirty="0" smtClean="0"/>
              <a:t>Trên Navigation bar có sử dụng các h:commandLink, trả về các String địa chỉ để chuyển hướng trang</a:t>
            </a:r>
          </a:p>
          <a:p>
            <a:pPr lvl="0"/>
            <a:r>
              <a:rPr lang="en-US" sz="1800" dirty="0" smtClean="0"/>
              <a:t>Ngoài ra còn sử dụng Cookies để lưu thông tin tài khoản trên trình duyệt, sau khi đăng nhập lần sau vào lại hệ thống tự động đăng nhập.</a:t>
            </a:r>
          </a:p>
          <a:p>
            <a:pPr lvl="0"/>
            <a:endParaRPr lang="en-US" sz="1800" dirty="0"/>
          </a:p>
        </p:txBody>
      </p:sp>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Ban đầu sẽ có sẵn 3 tài khoản với quyền admin:</a:t>
            </a:r>
          </a:p>
          <a:p>
            <a:pPr lvl="1"/>
            <a:r>
              <a:rPr lang="en-US" dirty="0" smtClean="0"/>
              <a:t>NguyenKhanh - 123456</a:t>
            </a:r>
          </a:p>
          <a:p>
            <a:pPr lvl="1"/>
            <a:r>
              <a:rPr lang="en-US" dirty="0" smtClean="0"/>
              <a:t>LyChan - 123456</a:t>
            </a:r>
          </a:p>
          <a:p>
            <a:pPr lvl="1"/>
            <a:r>
              <a:rPr lang="en-US" dirty="0" smtClean="0"/>
              <a:t>BuiThuy – 123456</a:t>
            </a:r>
          </a:p>
          <a:p>
            <a:pPr lvl="1"/>
            <a:endParaRPr lang="en-US" dirty="0" smtClean="0"/>
          </a:p>
          <a:p>
            <a:pPr lvl="0"/>
            <a:r>
              <a:rPr lang="en-US" sz="2000" dirty="0" smtClean="0"/>
              <a:t>Khi đăng nhập bằng những tài khoản là admin, hệ thống sẽ tự chuyển sang trang Quản trị, Hiển thị Danh sách các Tài Khoản, Thành Phố, Loại Khách Sạn, Khách Sạn và các Phòng. (menu trái sử dụng p:menu, sử dụng p:dataTable để hiển thị dạng bảng</a:t>
            </a:r>
          </a:p>
          <a:p>
            <a:pPr lvl="0"/>
            <a:endParaRPr lang="en-US" sz="2000" dirty="0" smtClean="0"/>
          </a:p>
          <a:p>
            <a:pPr lvl="0"/>
            <a:r>
              <a:rPr lang="en-US" sz="2000" dirty="0" smtClean="0"/>
              <a:t>Tại đây admin có thể thực hiện 3 chức năng Thêm, Sửa, Xóa đối với Tài Khoản, Thành Phố, Loại Khách Sạn, Khách Sạn và các Phòng.</a:t>
            </a:r>
          </a:p>
          <a:p>
            <a:pPr lvl="0"/>
            <a:endParaRPr lang="en-US" sz="1800" dirty="0"/>
          </a:p>
        </p:txBody>
      </p:sp>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Trang chính, các bảng sử dụng p:dataTable, có phân trang, khi next trang không cần load lại view</a:t>
            </a:r>
          </a:p>
          <a:p>
            <a:pPr lvl="0"/>
            <a:endParaRPr lang="en-US" sz="2000" dirty="0" smtClean="0"/>
          </a:p>
          <a:p>
            <a:pPr lvl="0"/>
            <a:endParaRPr lang="en-US" sz="1800" dirty="0"/>
          </a:p>
        </p:txBody>
      </p:sp>
      <p:pic>
        <p:nvPicPr>
          <p:cNvPr id="4" name="Picture 3"/>
          <p:cNvPicPr/>
          <p:nvPr/>
        </p:nvPicPr>
        <p:blipFill>
          <a:blip r:embed="rId2"/>
          <a:srcRect/>
          <a:stretch>
            <a:fillRect/>
          </a:stretch>
        </p:blipFill>
        <p:spPr bwMode="auto">
          <a:xfrm>
            <a:off x="1219200" y="2590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Thêm một tài khoản, sử dụng một p:dialog để nhập thông tin, nếu để trống trường nào đó hoặc tài khoản đã tồn tại sẽ báo lỗi bằng message p:growl</a:t>
            </a:r>
          </a:p>
          <a:p>
            <a:pPr lvl="0"/>
            <a:endParaRPr lang="en-US" sz="1800" dirty="0"/>
          </a:p>
        </p:txBody>
      </p:sp>
      <p:pic>
        <p:nvPicPr>
          <p:cNvPr id="4" name="Picture 3"/>
          <p:cNvPicPr/>
          <p:nvPr/>
        </p:nvPicPr>
        <p:blipFill>
          <a:blip r:embed="rId2"/>
          <a:srcRect/>
          <a:stretch>
            <a:fillRect/>
          </a:stretch>
        </p:blipFill>
        <p:spPr bwMode="auto">
          <a:xfrm>
            <a:off x="1219200" y="28956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Sửa một Thành Phố, upload ảnh có sử dụng p:fileUpload, ảnh được chọn sẽ được đưa vào web server và url trên web server sẽ được lưu vào CSDL</a:t>
            </a:r>
          </a:p>
          <a:p>
            <a:pPr lvl="0"/>
            <a:endParaRPr lang="en-US" sz="2000" dirty="0" smtClean="0"/>
          </a:p>
          <a:p>
            <a:pPr lvl="0"/>
            <a:endParaRPr lang="en-US" sz="1800" dirty="0"/>
          </a:p>
        </p:txBody>
      </p:sp>
      <p:pic>
        <p:nvPicPr>
          <p:cNvPr id="4" name="Picture 3"/>
          <p:cNvPicPr/>
          <p:nvPr/>
        </p:nvPicPr>
        <p:blipFill>
          <a:blip r:embed="rId2"/>
          <a:srcRect/>
          <a:stretch>
            <a:fillRect/>
          </a:stretch>
        </p:blipFill>
        <p:spPr bwMode="auto">
          <a:xfrm>
            <a:off x="1295400" y="29718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r>
              <a:rPr lang="en-US" sz="2000" dirty="0" smtClean="0"/>
              <a:t>Xóa một Loại Khách Sạn, khi xóa yêu cầu xác nhận bằng một p:confirmDialog</a:t>
            </a:r>
          </a:p>
          <a:p>
            <a:pPr lvl="0"/>
            <a:endParaRPr lang="en-US" sz="1800" dirty="0"/>
          </a:p>
        </p:txBody>
      </p:sp>
      <p:pic>
        <p:nvPicPr>
          <p:cNvPr id="5" name="Picture 4"/>
          <p:cNvPicPr/>
          <p:nvPr/>
        </p:nvPicPr>
        <p:blipFill>
          <a:blip r:embed="rId2"/>
          <a:srcRect/>
          <a:stretch>
            <a:fillRect/>
          </a:stretch>
        </p:blipFill>
        <p:spPr bwMode="auto">
          <a:xfrm>
            <a:off x="1295400" y="27432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20000"/>
          </a:bodyPr>
          <a:lstStyle/>
          <a:p>
            <a:r>
              <a:rPr lang="en-US" sz="2400" b="1" dirty="0" smtClean="0"/>
              <a:t>JSF </a:t>
            </a:r>
            <a:r>
              <a:rPr lang="en-US" sz="2400" dirty="0" smtClean="0"/>
              <a:t>JavaServer Faces là một web framework MVC. Nó tập  trung vào việc đơn giản hóa xây dựng giao diện người dùng(User Interface -UI) (với hơn 100 tags UI) cho ứng dụng web và làm cho phép việc sử dụng lại các thành phần UI được thực hiện một cách dễ dàng.</a:t>
            </a:r>
          </a:p>
          <a:p>
            <a:endParaRPr lang="en-US" sz="2400" dirty="0">
              <a:latin typeface="Calibri" pitchFamily="34" charset="0"/>
              <a:cs typeface="Calibri" pitchFamily="34" charset="0"/>
            </a:endParaRPr>
          </a:p>
          <a:p>
            <a:r>
              <a:rPr lang="en-US" sz="2400" b="1" dirty="0" smtClean="0"/>
              <a:t>Lợi ích của JSF</a:t>
            </a:r>
            <a:endParaRPr lang="en-US" sz="2400" dirty="0" smtClean="0"/>
          </a:p>
          <a:p>
            <a:pPr lvl="0"/>
            <a:r>
              <a:rPr lang="en-US" sz="2400" dirty="0" smtClean="0"/>
              <a:t>JSF giảm chi phí trong việc tạo và bảo trì ứng dụng, nó sẽ chạy trên một máy chủ ứng dụng Java và hiển thị các thành phần UI cho khách hàng. JSF tạo điều kiện cho phát triển ứng dụng web nhờ các tính năng sau:</a:t>
            </a:r>
          </a:p>
          <a:p>
            <a:pPr lvl="0"/>
            <a:r>
              <a:rPr lang="en-US" sz="2400" dirty="0" smtClean="0"/>
              <a:t>Cung cấp các thành phần giao diện (UI) sử dụng lại được Chuyển dữ liệu dễ dàng giữa các thành phần UI Quản lý trạng thái UI giữa các request từ server</a:t>
            </a:r>
          </a:p>
          <a:p>
            <a:pPr lvl="0"/>
            <a:r>
              <a:rPr lang="en-US" sz="2400" dirty="0" smtClean="0"/>
              <a:t>Cho phép cài đặt các thành phần UI tùy chỉnh Lấy sự kiện ở phía client tới phía server</a:t>
            </a:r>
          </a:p>
          <a:p>
            <a:endParaRPr lang="en-US" dirty="0">
              <a:latin typeface="Calibri" pitchFamily="34" charset="0"/>
              <a:cs typeface="Calibri" pitchFamily="34" charset="0"/>
            </a:endParaRPr>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Khi thêm mới một khách sạn, có thể chọn Thành phố, Loại khách sạn trong p:selectOneMenu, bao gồm cả các Thành phố, Loại khách sạn vừa mới thêm</a:t>
            </a:r>
          </a:p>
          <a:p>
            <a:pPr lvl="0"/>
            <a:endParaRPr lang="en-US" sz="2000" dirty="0" smtClean="0"/>
          </a:p>
          <a:p>
            <a:pPr lvl="0"/>
            <a:endParaRPr lang="en-US" sz="1800" dirty="0"/>
          </a:p>
        </p:txBody>
      </p:sp>
      <p:pic>
        <p:nvPicPr>
          <p:cNvPr id="5" name="Picture 4"/>
          <p:cNvPicPr/>
          <p:nvPr/>
        </p:nvPicPr>
        <p:blipFill>
          <a:blip r:embed="rId2"/>
          <a:srcRect/>
          <a:stretch>
            <a:fillRect/>
          </a:stretch>
        </p:blipFill>
        <p:spPr bwMode="auto">
          <a:xfrm>
            <a:off x="1295400" y="28194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Sau khi đăng xuất và trở lại trang Khách sạn có thể thấy khách sạn vừa thêm</a:t>
            </a:r>
          </a:p>
          <a:p>
            <a:pPr lvl="0">
              <a:buNone/>
            </a:pPr>
            <a:endParaRPr lang="en-US" sz="2000" dirty="0" smtClean="0"/>
          </a:p>
          <a:p>
            <a:pPr lvl="0"/>
            <a:endParaRPr lang="en-US" sz="1800" dirty="0"/>
          </a:p>
        </p:txBody>
      </p:sp>
      <p:pic>
        <p:nvPicPr>
          <p:cNvPr id="5" name="Picture 4"/>
          <p:cNvPicPr/>
          <p:nvPr/>
        </p:nvPicPr>
        <p:blipFill>
          <a:blip r:embed="rId2"/>
          <a:srcRect/>
          <a:stretch>
            <a:fillRect/>
          </a:stretch>
        </p:blipFill>
        <p:spPr bwMode="auto">
          <a:xfrm>
            <a:off x="1219200" y="2743200"/>
            <a:ext cx="6167120" cy="3466465"/>
          </a:xfrm>
          <a:prstGeom prst="rect">
            <a:avLst/>
          </a:prstGeom>
          <a:noFill/>
          <a:ln w="9525">
            <a:noFill/>
            <a:miter lim="800000"/>
            <a:headEnd/>
            <a:tailEnd/>
          </a:ln>
        </p:spPr>
      </p:pic>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smtClean="0">
                <a:latin typeface="Times New Roman" pitchFamily="18" charset="0"/>
                <a:cs typeface="Times New Roman" pitchFamily="18" charset="0"/>
              </a:rPr>
              <a:t>QUẢN TRỊ ADMIN</a:t>
            </a:r>
            <a:endParaRPr lang="en-US" sz="4000"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572000"/>
          </a:xfrm>
        </p:spPr>
        <p:txBody>
          <a:bodyPr>
            <a:normAutofit/>
          </a:bodyPr>
          <a:lstStyle/>
          <a:p>
            <a:pPr lvl="0"/>
            <a:r>
              <a:rPr lang="en-US" sz="2000" dirty="0" smtClean="0"/>
              <a:t>Ngoài ra để ngăn chặn người ngoài truy cập đến trang quản trị, chẳng hạn người dùng nhập đường dẫn http://localhost:8080/QLKS/faces/Admin/adminTaiKhoan.xhtml, nhóm em có sử dụng một bộ lọc (MyFilter.java), nếu người dùng chưa đăng nhập hoặc đã đăng nhập nhưng không phải Admin mà cố truy cập vào trang Admin sẽ bị quay về trang chủ</a:t>
            </a:r>
          </a:p>
          <a:p>
            <a:endParaRPr lang="en-US" sz="2000" dirty="0" smtClean="0"/>
          </a:p>
          <a:p>
            <a:r>
              <a:rPr lang="en-US" sz="2000" dirty="0" smtClean="0"/>
              <a:t>Website đã được up lên host, có thể tham khảo tại </a:t>
            </a:r>
            <a:r>
              <a:rPr lang="en-US" sz="2000" u="sng" dirty="0" smtClean="0">
                <a:hlinkClick r:id="rId2"/>
              </a:rPr>
              <a:t>http://whknightz.herokuapp.com/</a:t>
            </a:r>
            <a:endParaRPr lang="en-US" sz="2000" dirty="0" smtClean="0"/>
          </a:p>
          <a:p>
            <a:pPr lvl="0">
              <a:buNone/>
            </a:pPr>
            <a:endParaRPr lang="en-US" sz="2000" dirty="0" smtClean="0"/>
          </a:p>
          <a:p>
            <a:pPr lvl="0"/>
            <a:endParaRPr lang="en-US" sz="1800" dirty="0"/>
          </a:p>
        </p:txBody>
      </p:sp>
    </p:spTree>
    <p:extLst>
      <p:ext uri="{BB962C8B-B14F-4D97-AF65-F5344CB8AC3E}">
        <p14:creationId xmlns:p14="http://schemas.microsoft.com/office/powerpoint/2010/main" xmlns="" val="249957155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628650" indent="-514350"/>
            <a:r>
              <a:rPr lang="en-US" sz="4000" b="1" dirty="0" smtClean="0">
                <a:latin typeface="Times New Roman" panose="02020603050405020304" pitchFamily="18" charset="0"/>
                <a:cs typeface="Times New Roman" panose="02020603050405020304" pitchFamily="18" charset="0"/>
              </a:rPr>
              <a:t>ĐÁNH GIÁ, NHẬN XÉT</a:t>
            </a:r>
            <a:endParaRPr lang="en-US"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114300" indent="0">
              <a:buNone/>
            </a:pPr>
            <a:r>
              <a:rPr lang="en-US" sz="2400" dirty="0" smtClean="0">
                <a:latin typeface="Calibri" pitchFamily="34" charset="0"/>
                <a:cs typeface="Calibri" pitchFamily="34" charset="0"/>
              </a:rPr>
              <a:t>Đã tạo thành công được trang web Quản lý đặt phòng khách sạn bằng công nghệ JSF – Primefaces với giao diện khá đẹp mắt, </a:t>
            </a:r>
            <a:r>
              <a:rPr lang="en-US" sz="2400" smtClean="0">
                <a:latin typeface="Calibri" pitchFamily="34" charset="0"/>
                <a:cs typeface="Calibri" pitchFamily="34" charset="0"/>
              </a:rPr>
              <a:t>thân thiện </a:t>
            </a:r>
            <a:r>
              <a:rPr lang="en-US" sz="2400" dirty="0" smtClean="0">
                <a:latin typeface="Calibri" pitchFamily="34" charset="0"/>
                <a:cs typeface="Calibri" pitchFamily="34" charset="0"/>
              </a:rPr>
              <a:t>với người dùng</a:t>
            </a:r>
          </a:p>
          <a:p>
            <a:pPr marL="114300" indent="0">
              <a:buNone/>
            </a:pPr>
            <a:endParaRPr lang="en-US" dirty="0" smtClean="0">
              <a:latin typeface="Calibri" pitchFamily="34" charset="0"/>
              <a:cs typeface="Calibri" pitchFamily="34" charset="0"/>
            </a:endParaRPr>
          </a:p>
          <a:p>
            <a:pPr marL="114300" indent="0">
              <a:buNone/>
            </a:pPr>
            <a:r>
              <a:rPr lang="en-US" sz="2400" dirty="0" smtClean="0"/>
              <a:t>Up thành công website lên host </a:t>
            </a:r>
            <a:r>
              <a:rPr lang="en-US" sz="2400" u="sng" dirty="0" smtClean="0">
                <a:hlinkClick r:id="rId2"/>
              </a:rPr>
              <a:t>http://whknightz.herokuapp.com/</a:t>
            </a:r>
            <a:endParaRPr lang="en-US" sz="2400" dirty="0" smtClean="0"/>
          </a:p>
          <a:p>
            <a:pPr marL="114300" indent="0">
              <a:buNone/>
            </a:pPr>
            <a:endParaRPr lang="en-US" dirty="0">
              <a:latin typeface="Calibri" pitchFamily="34" charset="0"/>
              <a:cs typeface="Calibri" pitchFamily="34" charset="0"/>
            </a:endParaRPr>
          </a:p>
        </p:txBody>
      </p:sp>
    </p:spTree>
    <p:extLst>
      <p:ext uri="{BB962C8B-B14F-4D97-AF65-F5344CB8AC3E}">
        <p14:creationId xmlns:p14="http://schemas.microsoft.com/office/powerpoint/2010/main" xmlns="" val="13107865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fontScale="92500" lnSpcReduction="10000"/>
          </a:bodyPr>
          <a:lstStyle/>
          <a:p>
            <a:r>
              <a:rPr lang="en-US" sz="2600" b="1" dirty="0" smtClean="0"/>
              <a:t>Các tính năng của JSF</a:t>
            </a:r>
            <a:endParaRPr lang="en-US" sz="2600" dirty="0" smtClean="0"/>
          </a:p>
          <a:p>
            <a:pPr lvl="0"/>
            <a:r>
              <a:rPr lang="en-US" sz="2400" dirty="0" smtClean="0"/>
              <a:t>Các thành phần dựa trên framework (Compnent Based Framework): JSF là 1 framework server-side dựa trên các component. Nó cung cấp các component sẵn có để xây dựng ứng dụng web. Bạn có thể sử dụng HTML5, các Facelets tag để tạo trang web.</a:t>
            </a:r>
          </a:p>
          <a:p>
            <a:pPr lvl="0"/>
            <a:r>
              <a:rPr lang="en-US" sz="2400" dirty="0" smtClean="0"/>
              <a:t>Công nghệ Facelets (Facelets Technology): Facelets là một một mã nguồn mở về hệ thống web mẫu (Web template system). Nó là công nghệ xử lý view mặc định cho JSF, yêu cầu đầu vào XML hợp lệ để làm việc. Facelets hỗ trợ tất cả các thành phần UI của JSF và tập trung hoàn toàn vào xây dựng view cho ứng dụng JSF</a:t>
            </a:r>
          </a:p>
          <a:p>
            <a:pPr lvl="0"/>
            <a:r>
              <a:rPr lang="en-US" sz="2400" dirty="0" smtClean="0"/>
              <a:t>Expression Language (EL) Expression languate cung cấp một cơ chế quan trọng cho việc tạo giao diện người dùng (web pages) để giao tiếp với ứng dụng (các beans).</a:t>
            </a:r>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Các tính năng của JSF</a:t>
            </a:r>
          </a:p>
          <a:p>
            <a:pPr lvl="0"/>
            <a:r>
              <a:rPr lang="en-US" sz="2000" dirty="0" smtClean="0"/>
              <a:t>Phát triển web dễ dàng và nhanh chóng (Ease and Rapid web Development): JSF cung cấp các các tool và các thư viện sẵn có và nhiều tiện ích để bạn có thể phát triển ứng dụng web dễ dàng và nhanh chóng.</a:t>
            </a:r>
            <a:endParaRPr lang="en-US" dirty="0" smtClean="0"/>
          </a:p>
          <a:p>
            <a:pPr lvl="0"/>
            <a:r>
              <a:rPr lang="en-US" sz="2000" dirty="0" smtClean="0"/>
              <a:t>Hỗ trợ đa ngôn ngữ (Support Internationalization): JSF hỗ trợ đa ngôn ngữ cho việc tạo ứng dụng web. Bạn có thể thạo một ứng dụng cho nhiều ngôn ngữ khác nhau.</a:t>
            </a:r>
          </a:p>
          <a:p>
            <a:pPr lvl="0"/>
            <a:r>
              <a:rPr lang="en-US" sz="2000" dirty="0" smtClean="0"/>
              <a:t>Bean Annotations: JSF cung cấp các annotaions tiện ích, thứ giúp bạn có thể thực hiện kiểm tra tính hợp lệ của data.</a:t>
            </a:r>
          </a:p>
          <a:p>
            <a:pPr lvl="0"/>
            <a:r>
              <a:rPr lang="en-US" sz="2000" dirty="0" smtClean="0"/>
              <a:t>Xử lý exception (Exception Handling): JSF cung cấp cách xử lý exception mặc định.</a:t>
            </a:r>
          </a:p>
          <a:p>
            <a:pPr lvl="0"/>
            <a:r>
              <a:rPr lang="en-US" sz="2000" dirty="0" smtClean="0"/>
              <a:t>Templating: trong ứng dụng JSF bạn có thể tạo các template mới, sử dụng lại chúng và coi nó như một component.</a:t>
            </a:r>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Các tính năng của JSF</a:t>
            </a:r>
            <a:endParaRPr lang="en-US" dirty="0" smtClean="0"/>
          </a:p>
          <a:p>
            <a:pPr lvl="0"/>
            <a:r>
              <a:rPr lang="en-US" sz="2000" dirty="0" smtClean="0"/>
              <a:t>Hỗ trợ AJAX (AJAX Support): Bạn có thể hiển thị các request tới server side mà không cần tải lại trang. JSF cũng hỗ trợ việc hiển thị lại từng thành phần sử dụng AJAX. (Ví dụ: bạn gõ vào ô search, nó sẽ hiển thị ra kết quả mà không cần tải lại trang... JSF khá mạnh trong làm việc với AJAX, gần như bạn không cần phải quan tâm tới việc gửi nhận request, javascript trong JSF)</a:t>
            </a:r>
          </a:p>
          <a:p>
            <a:pPr lvl="0"/>
            <a:r>
              <a:rPr lang="en-US" sz="2000" dirty="0" smtClean="0"/>
              <a:t>Bảo mật (Security): JSF lưu trữ trạng thái của các thành phần view, khi gửi request tới server, các thành phần này phải có các tham số hợp lệ (ví dụ field name của thẻ input với có giá trị giống với giá trị server đang lưu). Các tham số này được tạo ra một cách ngẫu nhiên.</a:t>
            </a:r>
            <a:endParaRPr lang="en-US" sz="2000"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Kiến trúc của JSF</a:t>
            </a:r>
            <a:endParaRPr lang="en-US" dirty="0" smtClean="0"/>
          </a:p>
          <a:p>
            <a:pPr lvl="0"/>
            <a:r>
              <a:rPr lang="en-US" dirty="0" smtClean="0"/>
              <a:t>Faces Servlet đóng vai trò là Controller: nhận các request từ client gửi đến và điều hương tới  View hoặc Model</a:t>
            </a:r>
          </a:p>
          <a:p>
            <a:pPr lvl="0"/>
            <a:r>
              <a:rPr lang="en-US" dirty="0" smtClean="0"/>
              <a:t>Các Managed Beans đóng vai trò là Model: thực hiện các chức năng business và giao tiếp với data</a:t>
            </a:r>
          </a:p>
          <a:p>
            <a:pPr lvl="0"/>
            <a:r>
              <a:rPr lang="en-US" dirty="0" smtClean="0"/>
              <a:t>Phần View gồm JSP Pages và các component JSF.</a:t>
            </a:r>
            <a:endParaRPr lang="en-US" dirty="0"/>
          </a:p>
        </p:txBody>
      </p:sp>
      <p:pic>
        <p:nvPicPr>
          <p:cNvPr id="1028" name="Picture 4"/>
          <p:cNvPicPr>
            <a:picLocks noChangeAspect="1" noChangeArrowheads="1"/>
          </p:cNvPicPr>
          <p:nvPr/>
        </p:nvPicPr>
        <p:blipFill>
          <a:blip r:embed="rId2"/>
          <a:srcRect/>
          <a:stretch>
            <a:fillRect/>
          </a:stretch>
        </p:blipFill>
        <p:spPr bwMode="auto">
          <a:xfrm>
            <a:off x="1828800" y="4038600"/>
            <a:ext cx="4660899" cy="2600258"/>
          </a:xfrm>
          <a:prstGeom prst="rect">
            <a:avLst/>
          </a:prstGeom>
          <a:noFill/>
          <a:ln w="9525">
            <a:noFill/>
            <a:miter lim="800000"/>
            <a:headEnd/>
            <a:tailEnd/>
          </a:ln>
          <a:effectLst/>
        </p:spPr>
      </p:pic>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CÔNG NGHỆ SỬ DỤNG</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381000" y="1600200"/>
            <a:ext cx="8001000" cy="4800600"/>
          </a:xfrm>
        </p:spPr>
        <p:txBody>
          <a:bodyPr>
            <a:normAutofit/>
          </a:bodyPr>
          <a:lstStyle/>
          <a:p>
            <a:r>
              <a:rPr lang="en-US" b="1" dirty="0" smtClean="0"/>
              <a:t>PrimeFaces là gì?</a:t>
            </a:r>
            <a:endParaRPr lang="en-US" dirty="0" smtClean="0"/>
          </a:p>
          <a:p>
            <a:pPr lvl="0"/>
            <a:r>
              <a:rPr lang="en-US" dirty="0" smtClean="0"/>
              <a:t>Primefaces là một framework mã nguồn mở cho JSF (JavaServer Faces) với hơn 100 component, tối ưu cho mobile, validate phía client, hỗ trợ AJAX mạnh mẽ…</a:t>
            </a:r>
          </a:p>
          <a:p>
            <a:pPr lvl="0"/>
            <a:r>
              <a:rPr lang="en-US" dirty="0" smtClean="0"/>
              <a:t>PrimeFaces cũng được coi là một trong những thư viện UI phổ biến nhất trong hệ sinh thái Java, được sử dụng rộng rãi bởi nhiều công ty, tập đoàn lớn trên thế giới như: Cisco, Ebay, HP, Ford…</a:t>
            </a:r>
          </a:p>
          <a:p>
            <a:pPr lvl="0"/>
            <a:r>
              <a:rPr lang="en-US" dirty="0" smtClean="0"/>
              <a:t>Ngoài PrimeFaces Showcase thì còn có PrimeFacesNG base trên Angular JS, PrimeFacesReact base trên ReactJS…</a:t>
            </a:r>
            <a:endParaRPr lang="en-US" dirty="0"/>
          </a:p>
        </p:txBody>
      </p:sp>
    </p:spTree>
    <p:extLst>
      <p:ext uri="{BB962C8B-B14F-4D97-AF65-F5344CB8AC3E}">
        <p14:creationId xmlns:p14="http://schemas.microsoft.com/office/powerpoint/2010/main" xmlns="" val="391674136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325</TotalTime>
  <Words>2731</Words>
  <Application>Microsoft Office PowerPoint</Application>
  <PresentationFormat>On-screen Show (4:3)</PresentationFormat>
  <Paragraphs>167</Paragraphs>
  <Slides>43</Slides>
  <Notes>0</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Adjacency</vt:lpstr>
      <vt:lpstr>HỌC VIỆN KỸ THUẬT QUÂN SỰ CÔNG NGHỆ THÔNG TIN </vt:lpstr>
      <vt:lpstr>TỔNG QUAN </vt:lpstr>
      <vt:lpstr>PHÂN CÔNG CÔNG VIỆC</vt:lpstr>
      <vt:lpstr>CÔNG NGHỆ SỬ DỤNG</vt:lpstr>
      <vt:lpstr>CÔNG NGHỆ SỬ DỤNG</vt:lpstr>
      <vt:lpstr>CÔNG NGHỆ SỬ DỤNG</vt:lpstr>
      <vt:lpstr>CÔNG NGHỆ SỬ DỤNG</vt:lpstr>
      <vt:lpstr>CÔNG NGHỆ SỬ DỤNG</vt:lpstr>
      <vt:lpstr>CÔNG NGHỆ SỬ DỤNG</vt:lpstr>
      <vt:lpstr>CÔNG NGHỆ SỬ DỤNG</vt:lpstr>
      <vt:lpstr>CÔNG NGHỆ SỬ DỤNG</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CÁC THÀNH PHẦN CHÍNH</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CHỨC NĂNG NGƯỜI DÙNG</vt:lpstr>
      <vt:lpstr>QUẢN TRỊ ADMIN</vt:lpstr>
      <vt:lpstr>QUẢN TRỊ ADMIN</vt:lpstr>
      <vt:lpstr>QUẢN TRỊ ADMIN</vt:lpstr>
      <vt:lpstr>QUẢN TRỊ ADMIN</vt:lpstr>
      <vt:lpstr>QUẢN TRỊ ADMIN</vt:lpstr>
      <vt:lpstr>QUẢN TRỊ ADMIN</vt:lpstr>
      <vt:lpstr>QUẢN TRỊ ADMIN</vt:lpstr>
      <vt:lpstr>QUẢN TRỊ ADMIN</vt:lpstr>
      <vt:lpstr>ĐÁNH GIÁ, NHẬN XÉT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HỌC VIỆN KỸ THUẬT QUÂN SỰ CÔNG NGHỆ THÔNG TIN </dc:title>
  <dc:creator>DesertFox</dc:creator>
  <cp:lastModifiedBy>Dealer</cp:lastModifiedBy>
  <cp:revision>368</cp:revision>
  <dcterms:created xsi:type="dcterms:W3CDTF">2019-11-15T01:32:43Z</dcterms:created>
  <dcterms:modified xsi:type="dcterms:W3CDTF">2020-01-04T14:56:00Z</dcterms:modified>
</cp:coreProperties>
</file>

<file path=docProps/thumbnail.jpeg>
</file>